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58" r:id="rId7"/>
    <p:sldId id="263"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01BDC-5C1D-41A1-AE95-5F3A5C445894}" v="267" dt="2023-04-26T13:00:45.650"/>
    <p1510:client id="{BC3950F3-4B9F-4F67-97C4-923628B2F2FA}" v="270" dt="2023-05-03T10:29:45.1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9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22D6-1CA9-0D32-DD17-1A60B77CC2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AFB7ADD-C015-9604-8875-711A04E43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12DFCFA-DF8A-27DC-4F6D-CC46B44EE7D9}"/>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5" name="Footer Placeholder 4">
            <a:extLst>
              <a:ext uri="{FF2B5EF4-FFF2-40B4-BE49-F238E27FC236}">
                <a16:creationId xmlns:a16="http://schemas.microsoft.com/office/drawing/2014/main" id="{61B59F46-3C00-F440-5F21-5425B95C0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685B5-9DD5-06EA-FA91-C25C37D893E0}"/>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327749568"/>
      </p:ext>
    </p:extLst>
  </p:cSld>
  <p:clrMapOvr>
    <a:masterClrMapping/>
  </p:clrMapOvr>
  <p:transition spd="slow" advTm="6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47C69-5BAF-D86F-48A8-AB55D35B86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71B0AED-FFE4-1CB2-7438-1CB36D5B784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5A3FC4-817C-F169-CCC2-972AA6F19E53}"/>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5" name="Footer Placeholder 4">
            <a:extLst>
              <a:ext uri="{FF2B5EF4-FFF2-40B4-BE49-F238E27FC236}">
                <a16:creationId xmlns:a16="http://schemas.microsoft.com/office/drawing/2014/main" id="{F5EB1221-2C66-F192-5AB9-687613207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EB72F-0E00-664A-EBA8-0A6CD7779D21}"/>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807742907"/>
      </p:ext>
    </p:extLst>
  </p:cSld>
  <p:clrMapOvr>
    <a:masterClrMapping/>
  </p:clrMapOvr>
  <p:transition spd="slow" advTm="6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71800-BEC4-50A5-139E-3A377A5C753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0D1C3F0-ECE7-D059-0C3D-A0F595C33CC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0322E7-867D-9883-0C03-9C39C919EB9D}"/>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5" name="Footer Placeholder 4">
            <a:extLst>
              <a:ext uri="{FF2B5EF4-FFF2-40B4-BE49-F238E27FC236}">
                <a16:creationId xmlns:a16="http://schemas.microsoft.com/office/drawing/2014/main" id="{287121EC-F350-171C-BD5F-E662126DA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0EC22-9E63-4EE9-149C-9E1B0625FDC9}"/>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614780950"/>
      </p:ext>
    </p:extLst>
  </p:cSld>
  <p:clrMapOvr>
    <a:masterClrMapping/>
  </p:clrMapOvr>
  <p:transition spd="slow" advTm="6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0C0B-43D2-E6DD-EA7D-EDEFABF3175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B34045-7466-2C71-B89B-D7FB6C61E2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862BEC-46FC-586E-447D-1B46B57410FC}"/>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5" name="Footer Placeholder 4">
            <a:extLst>
              <a:ext uri="{FF2B5EF4-FFF2-40B4-BE49-F238E27FC236}">
                <a16:creationId xmlns:a16="http://schemas.microsoft.com/office/drawing/2014/main" id="{EE671844-BAEA-CF97-83A3-26F77ADD5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A374D-FE80-8A90-69ED-6D9CD59AB6EF}"/>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1054312371"/>
      </p:ext>
    </p:extLst>
  </p:cSld>
  <p:clrMapOvr>
    <a:masterClrMapping/>
  </p:clrMapOvr>
  <p:transition spd="slow" advTm="6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C0A8-FA21-8F4A-71C3-B2E865A374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7C38150-24E4-DAE5-417C-A6A1B7F2FA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A012CC1-72C5-E9CE-40AC-A280219BB9B4}"/>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5" name="Footer Placeholder 4">
            <a:extLst>
              <a:ext uri="{FF2B5EF4-FFF2-40B4-BE49-F238E27FC236}">
                <a16:creationId xmlns:a16="http://schemas.microsoft.com/office/drawing/2014/main" id="{E3FB4216-3498-B14D-AF84-093CF8498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2CE03-6442-56C6-13C2-269A3806502A}"/>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188492778"/>
      </p:ext>
    </p:extLst>
  </p:cSld>
  <p:clrMapOvr>
    <a:masterClrMapping/>
  </p:clrMapOvr>
  <p:transition spd="slow" advTm="6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69115-8005-6ACE-651E-7FFAC333479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D70B60-FE66-0D08-55F9-AE657966D57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274E84A-33A9-F3AC-18A3-72909A0B4A4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C1F5C12-B420-37A8-75D8-8C59348FB67F}"/>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6" name="Footer Placeholder 5">
            <a:extLst>
              <a:ext uri="{FF2B5EF4-FFF2-40B4-BE49-F238E27FC236}">
                <a16:creationId xmlns:a16="http://schemas.microsoft.com/office/drawing/2014/main" id="{FE7E31EB-8CB1-998F-5E67-A9ED7985F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3AD9F-AF17-38F5-EA71-63EE7AFF3C71}"/>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978271823"/>
      </p:ext>
    </p:extLst>
  </p:cSld>
  <p:clrMapOvr>
    <a:masterClrMapping/>
  </p:clrMapOvr>
  <p:transition spd="slow" advTm="6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BE63-E8D1-C13F-9CB0-106AE5071D5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779A26-E699-DCFF-D1F4-84AB4B338B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45E8EC0-49D5-E3AD-4F0A-4AB826DF26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BF70601-BDC8-7B11-0B8C-72428CFA8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2DCA35D-C425-7CCD-06DA-45DB7C7ADE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90D52C9-FA7F-B289-EDE7-08D058E1062D}"/>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8" name="Footer Placeholder 7">
            <a:extLst>
              <a:ext uri="{FF2B5EF4-FFF2-40B4-BE49-F238E27FC236}">
                <a16:creationId xmlns:a16="http://schemas.microsoft.com/office/drawing/2014/main" id="{CD059E38-CD20-8625-5557-ED4D04E2AB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623271-34CD-51F3-9694-D1F3D99A976B}"/>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4047886579"/>
      </p:ext>
    </p:extLst>
  </p:cSld>
  <p:clrMapOvr>
    <a:masterClrMapping/>
  </p:clrMapOvr>
  <p:transition spd="slow" advTm="6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ED9A-C736-3BF3-7FCD-78D6803E342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D9B1E99-28EC-2284-9BB1-D6C95B4E78AD}"/>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4" name="Footer Placeholder 3">
            <a:extLst>
              <a:ext uri="{FF2B5EF4-FFF2-40B4-BE49-F238E27FC236}">
                <a16:creationId xmlns:a16="http://schemas.microsoft.com/office/drawing/2014/main" id="{3952F838-DB4D-97BF-5FDB-D7447D46F0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925BA5-2075-3449-1BE1-DD0685802D13}"/>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2565134287"/>
      </p:ext>
    </p:extLst>
  </p:cSld>
  <p:clrMapOvr>
    <a:masterClrMapping/>
  </p:clrMapOvr>
  <p:transition spd="slow" advTm="6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721CE-0B71-880A-10DF-BB40E43DB7FE}"/>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3" name="Footer Placeholder 2">
            <a:extLst>
              <a:ext uri="{FF2B5EF4-FFF2-40B4-BE49-F238E27FC236}">
                <a16:creationId xmlns:a16="http://schemas.microsoft.com/office/drawing/2014/main" id="{B81963F5-DF36-D9E6-7034-4AB6C9C21D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B5BAFC-1366-3D02-5C93-C649A6134207}"/>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4043575753"/>
      </p:ext>
    </p:extLst>
  </p:cSld>
  <p:clrMapOvr>
    <a:masterClrMapping/>
  </p:clrMapOvr>
  <p:transition spd="slow" advTm="6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DD37-B989-8EF1-C207-773222456A2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6ADEC34-C9EF-A714-2C33-BE78CED56C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5FEAA92-9920-C984-94E9-14A2CEEDB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375127-44AA-19C0-F71E-C09EA862B079}"/>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6" name="Footer Placeholder 5">
            <a:extLst>
              <a:ext uri="{FF2B5EF4-FFF2-40B4-BE49-F238E27FC236}">
                <a16:creationId xmlns:a16="http://schemas.microsoft.com/office/drawing/2014/main" id="{28EE7F48-66C4-CBEC-0891-C571E1639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B4760-16F3-0977-45C5-CB3C7F60B67F}"/>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1574835560"/>
      </p:ext>
    </p:extLst>
  </p:cSld>
  <p:clrMapOvr>
    <a:masterClrMapping/>
  </p:clrMapOvr>
  <p:transition spd="slow" advTm="6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40B13-A068-F6F7-B7D0-8291B30D02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498582C-335C-485C-21EE-B5C04FBA6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23304A-2965-020D-E211-65A19C18B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A2D6CD5-6511-2010-689A-891A62E23714}"/>
              </a:ext>
            </a:extLst>
          </p:cNvPr>
          <p:cNvSpPr>
            <a:spLocks noGrp="1"/>
          </p:cNvSpPr>
          <p:nvPr>
            <p:ph type="dt" sz="half" idx="10"/>
          </p:nvPr>
        </p:nvSpPr>
        <p:spPr/>
        <p:txBody>
          <a:bodyPr/>
          <a:lstStyle/>
          <a:p>
            <a:fld id="{94EE1D0D-B103-4B90-9392-BBE420DF9F1E}" type="datetimeFigureOut">
              <a:rPr lang="en-US" smtClean="0"/>
              <a:t>5/11/2023</a:t>
            </a:fld>
            <a:endParaRPr lang="en-US"/>
          </a:p>
        </p:txBody>
      </p:sp>
      <p:sp>
        <p:nvSpPr>
          <p:cNvPr id="6" name="Footer Placeholder 5">
            <a:extLst>
              <a:ext uri="{FF2B5EF4-FFF2-40B4-BE49-F238E27FC236}">
                <a16:creationId xmlns:a16="http://schemas.microsoft.com/office/drawing/2014/main" id="{E75E6132-0009-87E9-A235-71E3D16827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EE8E2-519F-2C30-7F44-3DCAAE782991}"/>
              </a:ext>
            </a:extLst>
          </p:cNvPr>
          <p:cNvSpPr>
            <a:spLocks noGrp="1"/>
          </p:cNvSpPr>
          <p:nvPr>
            <p:ph type="sldNum" sz="quarter" idx="12"/>
          </p:nvPr>
        </p:nvSpPr>
        <p:spPr/>
        <p:txBody>
          <a:bodyPr/>
          <a:lstStyle/>
          <a:p>
            <a:fld id="{CAFF05F0-8BDB-4E89-A9A1-784DC6DFE2BF}" type="slidenum">
              <a:rPr lang="en-US" smtClean="0"/>
              <a:t>‹nº›</a:t>
            </a:fld>
            <a:endParaRPr lang="en-US"/>
          </a:p>
        </p:txBody>
      </p:sp>
    </p:spTree>
    <p:extLst>
      <p:ext uri="{BB962C8B-B14F-4D97-AF65-F5344CB8AC3E}">
        <p14:creationId xmlns:p14="http://schemas.microsoft.com/office/powerpoint/2010/main" val="3567539847"/>
      </p:ext>
    </p:extLst>
  </p:cSld>
  <p:clrMapOvr>
    <a:masterClrMapping/>
  </p:clrMapOvr>
  <p:transition spd="slow" advTm="6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10C191-A153-A2B7-37A7-BFD64A9E60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CD42F7A-1302-E9EE-44D9-D6B64EB31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5C0CDE-7A5F-52DC-D4E9-C17235CB8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E1D0D-B103-4B90-9392-BBE420DF9F1E}" type="datetimeFigureOut">
              <a:rPr lang="en-US" smtClean="0"/>
              <a:t>5/11/2023</a:t>
            </a:fld>
            <a:endParaRPr lang="en-US"/>
          </a:p>
        </p:txBody>
      </p:sp>
      <p:sp>
        <p:nvSpPr>
          <p:cNvPr id="5" name="Footer Placeholder 4">
            <a:extLst>
              <a:ext uri="{FF2B5EF4-FFF2-40B4-BE49-F238E27FC236}">
                <a16:creationId xmlns:a16="http://schemas.microsoft.com/office/drawing/2014/main" id="{AA76AA76-C1FD-7063-FEDB-92A2E3CD0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20BD89-6832-748E-7A08-CC835D142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F05F0-8BDB-4E89-A9A1-784DC6DFE2BF}" type="slidenum">
              <a:rPr lang="en-US" smtClean="0"/>
              <a:t>‹nº›</a:t>
            </a:fld>
            <a:endParaRPr lang="en-US"/>
          </a:p>
        </p:txBody>
      </p:sp>
    </p:spTree>
    <p:extLst>
      <p:ext uri="{BB962C8B-B14F-4D97-AF65-F5344CB8AC3E}">
        <p14:creationId xmlns:p14="http://schemas.microsoft.com/office/powerpoint/2010/main" val="374300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6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77A6CE48-F397-4E68-9343-88999C45D3C2}"/>
              </a:ext>
            </a:extLst>
          </p:cNvPr>
          <p:cNvSpPr/>
          <p:nvPr/>
        </p:nvSpPr>
        <p:spPr>
          <a:xfrm>
            <a:off x="0" y="6245714"/>
            <a:ext cx="3975652" cy="6122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ctangle 3">
            <a:extLst>
              <a:ext uri="{FF2B5EF4-FFF2-40B4-BE49-F238E27FC236}">
                <a16:creationId xmlns:a16="http://schemas.microsoft.com/office/drawing/2014/main" id="{56516DCB-F155-D2B4-42BF-A90A72A9B82D}"/>
              </a:ext>
            </a:extLst>
          </p:cNvPr>
          <p:cNvSpPr/>
          <p:nvPr/>
        </p:nvSpPr>
        <p:spPr>
          <a:xfrm>
            <a:off x="845127" y="814733"/>
            <a:ext cx="4184073" cy="5430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7A6261-EC2F-9409-D5F9-6BC29AD095A5}"/>
              </a:ext>
            </a:extLst>
          </p:cNvPr>
          <p:cNvSpPr>
            <a:spLocks noGrp="1"/>
          </p:cNvSpPr>
          <p:nvPr>
            <p:ph type="ctrTitle"/>
          </p:nvPr>
        </p:nvSpPr>
        <p:spPr>
          <a:xfrm>
            <a:off x="997532" y="593054"/>
            <a:ext cx="4184073" cy="5430982"/>
          </a:xfrm>
        </p:spPr>
        <p:txBody>
          <a:bodyPr>
            <a:noAutofit/>
          </a:bodyPr>
          <a:lstStyle/>
          <a:p>
            <a:r>
              <a:rPr lang="en-US" sz="8800" dirty="0"/>
              <a:t>Food Bank Against </a:t>
            </a:r>
            <a:br>
              <a:rPr lang="en-US" sz="8800" dirty="0"/>
            </a:br>
            <a:r>
              <a:rPr lang="en-US" sz="8800" dirty="0"/>
              <a:t>Hunger</a:t>
            </a:r>
          </a:p>
        </p:txBody>
      </p:sp>
      <p:sp>
        <p:nvSpPr>
          <p:cNvPr id="5" name="Rectangle 4">
            <a:extLst>
              <a:ext uri="{FF2B5EF4-FFF2-40B4-BE49-F238E27FC236}">
                <a16:creationId xmlns:a16="http://schemas.microsoft.com/office/drawing/2014/main" id="{D82EFB93-9F64-9F99-58DF-DD72F6E5E5DE}"/>
              </a:ext>
            </a:extLst>
          </p:cNvPr>
          <p:cNvSpPr/>
          <p:nvPr/>
        </p:nvSpPr>
        <p:spPr>
          <a:xfrm>
            <a:off x="969817" y="676190"/>
            <a:ext cx="4184073" cy="543098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itizen Me!!!! - Darıca Neşet Yalçın Anadolu Lisesi">
            <a:extLst>
              <a:ext uri="{FF2B5EF4-FFF2-40B4-BE49-F238E27FC236}">
                <a16:creationId xmlns:a16="http://schemas.microsoft.com/office/drawing/2014/main" id="{88574BED-3E88-3BD5-6AE5-03D115977F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60" t="24670" r="56703" b="7332"/>
          <a:stretch/>
        </p:blipFill>
        <p:spPr bwMode="auto">
          <a:xfrm>
            <a:off x="9293700" y="4113247"/>
            <a:ext cx="2064995" cy="225136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a:extLst>
              <a:ext uri="{FF2B5EF4-FFF2-40B4-BE49-F238E27FC236}">
                <a16:creationId xmlns:a16="http://schemas.microsoft.com/office/drawing/2014/main" id="{E8B84CBD-317D-7AA1-AD05-E51575D7C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534" y="4221485"/>
            <a:ext cx="2143125" cy="2143125"/>
          </a:xfrm>
          <a:prstGeom prst="rect">
            <a:avLst/>
          </a:prstGeom>
        </p:spPr>
      </p:pic>
      <p:pic>
        <p:nvPicPr>
          <p:cNvPr id="13" name="Imagem 12">
            <a:extLst>
              <a:ext uri="{FF2B5EF4-FFF2-40B4-BE49-F238E27FC236}">
                <a16:creationId xmlns:a16="http://schemas.microsoft.com/office/drawing/2014/main" id="{FE35D081-6061-429A-98A4-EE6A6ACCB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151" y="814733"/>
            <a:ext cx="2945015" cy="2945015"/>
          </a:xfrm>
          <a:prstGeom prst="rect">
            <a:avLst/>
          </a:prstGeom>
        </p:spPr>
      </p:pic>
    </p:spTree>
    <p:extLst>
      <p:ext uri="{BB962C8B-B14F-4D97-AF65-F5344CB8AC3E}">
        <p14:creationId xmlns:p14="http://schemas.microsoft.com/office/powerpoint/2010/main" val="3055496767"/>
      </p:ext>
    </p:extLst>
  </p:cSld>
  <p:clrMapOvr>
    <a:masterClrMapping/>
  </p:clrMapOvr>
  <p:transition spd="slow" advTm="6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798E84D-0195-46B4-98C4-F6BE40AB8573}"/>
              </a:ext>
            </a:extLst>
          </p:cNvPr>
          <p:cNvSpPr/>
          <p:nvPr/>
        </p:nvSpPr>
        <p:spPr>
          <a:xfrm>
            <a:off x="0" y="0"/>
            <a:ext cx="39756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 name="Content Placeholder 2">
            <a:extLst>
              <a:ext uri="{FF2B5EF4-FFF2-40B4-BE49-F238E27FC236}">
                <a16:creationId xmlns:a16="http://schemas.microsoft.com/office/drawing/2014/main" id="{363DD57B-9B06-D5C1-5288-609E89EBED9A}"/>
              </a:ext>
            </a:extLst>
          </p:cNvPr>
          <p:cNvSpPr>
            <a:spLocks noGrp="1"/>
          </p:cNvSpPr>
          <p:nvPr>
            <p:ph idx="1"/>
          </p:nvPr>
        </p:nvSpPr>
        <p:spPr>
          <a:xfrm>
            <a:off x="4497168" y="995717"/>
            <a:ext cx="6334540" cy="4668986"/>
          </a:xfrm>
        </p:spPr>
        <p:txBody>
          <a:bodyPr vert="horz" lIns="91440" tIns="45720" rIns="91440" bIns="45720" rtlCol="0" anchor="t">
            <a:normAutofit/>
          </a:bodyPr>
          <a:lstStyle/>
          <a:p>
            <a:pPr algn="just"/>
            <a:r>
              <a:rPr lang="en-GB" dirty="0">
                <a:latin typeface="Söhne"/>
              </a:rPr>
              <a:t>“</a:t>
            </a:r>
            <a:r>
              <a:rPr lang="en-GB" i="1" dirty="0">
                <a:latin typeface="Söhne"/>
              </a:rPr>
              <a:t>Banco </a:t>
            </a:r>
            <a:r>
              <a:rPr lang="en-GB" i="1" dirty="0" err="1">
                <a:latin typeface="Söhne"/>
              </a:rPr>
              <a:t>alimentar</a:t>
            </a:r>
            <a:r>
              <a:rPr lang="en-GB" i="1" dirty="0">
                <a:latin typeface="Söhne"/>
              </a:rPr>
              <a:t> contra a </a:t>
            </a:r>
            <a:r>
              <a:rPr lang="en-GB" i="1" dirty="0" err="1">
                <a:latin typeface="Söhne"/>
              </a:rPr>
              <a:t>fome</a:t>
            </a:r>
            <a:r>
              <a:rPr lang="en-GB" dirty="0">
                <a:latin typeface="Söhne"/>
              </a:rPr>
              <a:t>”(Food Bank) is a non-profit organization that operates </a:t>
            </a:r>
            <a:r>
              <a:rPr lang="en-GB" dirty="0" err="1">
                <a:latin typeface="Söhne"/>
              </a:rPr>
              <a:t>no</a:t>
            </a:r>
            <a:r>
              <a:rPr lang="en-GB" dirty="0">
                <a:latin typeface="Söhne"/>
              </a:rPr>
              <a:t> only in several districts  around Portugal but also in Vila Nova de Gaia. Its main goal is to collect food and distribute it to people in situations of social vulnerability. </a:t>
            </a:r>
          </a:p>
        </p:txBody>
      </p:sp>
      <p:pic>
        <p:nvPicPr>
          <p:cNvPr id="5" name="Imagem 4">
            <a:extLst>
              <a:ext uri="{FF2B5EF4-FFF2-40B4-BE49-F238E27FC236}">
                <a16:creationId xmlns:a16="http://schemas.microsoft.com/office/drawing/2014/main" id="{CC6CD19A-CA6B-47C1-A6F1-09D95F562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16" y="995717"/>
            <a:ext cx="2945015" cy="2945015"/>
          </a:xfrm>
          <a:prstGeom prst="rect">
            <a:avLst/>
          </a:prstGeom>
        </p:spPr>
      </p:pic>
    </p:spTree>
    <p:extLst>
      <p:ext uri="{BB962C8B-B14F-4D97-AF65-F5344CB8AC3E}">
        <p14:creationId xmlns:p14="http://schemas.microsoft.com/office/powerpoint/2010/main" val="1104809068"/>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5AB651B2-AC9B-462B-85C9-DAB706333873}"/>
              </a:ext>
            </a:extLst>
          </p:cNvPr>
          <p:cNvSpPr/>
          <p:nvPr/>
        </p:nvSpPr>
        <p:spPr>
          <a:xfrm>
            <a:off x="0" y="0"/>
            <a:ext cx="39756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Oval 5">
            <a:extLst>
              <a:ext uri="{FF2B5EF4-FFF2-40B4-BE49-F238E27FC236}">
                <a16:creationId xmlns:a16="http://schemas.microsoft.com/office/drawing/2014/main" id="{3889B878-8ECB-CF74-CECD-5ADDFF0042B1}"/>
              </a:ext>
            </a:extLst>
          </p:cNvPr>
          <p:cNvSpPr/>
          <p:nvPr/>
        </p:nvSpPr>
        <p:spPr>
          <a:xfrm>
            <a:off x="436324" y="990000"/>
            <a:ext cx="3066403" cy="2978028"/>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63DD57B-9B06-D5C1-5288-609E89EBED9A}"/>
              </a:ext>
            </a:extLst>
          </p:cNvPr>
          <p:cNvSpPr>
            <a:spLocks noGrp="1"/>
          </p:cNvSpPr>
          <p:nvPr>
            <p:ph idx="1"/>
          </p:nvPr>
        </p:nvSpPr>
        <p:spPr>
          <a:xfrm>
            <a:off x="4411976" y="990000"/>
            <a:ext cx="7106734" cy="5459897"/>
          </a:xfrm>
        </p:spPr>
        <p:txBody>
          <a:bodyPr vert="horz" lIns="91440" tIns="45720" rIns="91440" bIns="45720" rtlCol="0" anchor="t">
            <a:normAutofit lnSpcReduction="10000"/>
          </a:bodyPr>
          <a:lstStyle/>
          <a:p>
            <a:pPr algn="just"/>
            <a:r>
              <a:rPr lang="en-GB" dirty="0">
                <a:latin typeface="Söhne"/>
              </a:rPr>
              <a:t>In Vila Nova de Gaia, the Food Bank has several actions to achieve its goals, such as collecting food from supermarkets, where volunteers stand at the establishments' doors asking for donations, and also through direct donations from companies and individuals. </a:t>
            </a:r>
            <a:endParaRPr lang="pt-BR" dirty="0"/>
          </a:p>
          <a:p>
            <a:pPr algn="just"/>
            <a:r>
              <a:rPr lang="en-GB" dirty="0">
                <a:latin typeface="Söhne"/>
              </a:rPr>
              <a:t>After collection, the food is sorted and organized at the Food Bank's own warehouses, where it is available for distribution to registered institutions.</a:t>
            </a:r>
            <a:endParaRPr lang="en-GB" dirty="0">
              <a:latin typeface="Calibri" panose="020F0502020204030204"/>
              <a:cs typeface="Calibri" panose="020F0502020204030204"/>
            </a:endParaRPr>
          </a:p>
          <a:p>
            <a:pPr algn="just"/>
            <a:r>
              <a:rPr lang="en-GB" dirty="0">
                <a:latin typeface="Söhne"/>
              </a:rPr>
              <a:t>These institutions, in turn, are responsible for distributing the food to people in need, such as low-income families, the elderly and homeless.</a:t>
            </a:r>
            <a:endParaRPr lang="en-GB" dirty="0">
              <a:latin typeface="Söhne"/>
              <a:cs typeface="Calibri"/>
            </a:endParaRPr>
          </a:p>
        </p:txBody>
      </p:sp>
    </p:spTree>
    <p:extLst>
      <p:ext uri="{BB962C8B-B14F-4D97-AF65-F5344CB8AC3E}">
        <p14:creationId xmlns:p14="http://schemas.microsoft.com/office/powerpoint/2010/main" val="820947098"/>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DD57B-9B06-D5C1-5288-609E89EBED9A}"/>
              </a:ext>
            </a:extLst>
          </p:cNvPr>
          <p:cNvSpPr>
            <a:spLocks noGrp="1"/>
          </p:cNvSpPr>
          <p:nvPr>
            <p:ph idx="1"/>
          </p:nvPr>
        </p:nvSpPr>
        <p:spPr>
          <a:xfrm>
            <a:off x="4497168" y="995717"/>
            <a:ext cx="6653053" cy="3453527"/>
          </a:xfrm>
        </p:spPr>
        <p:txBody>
          <a:bodyPr vert="horz" lIns="91440" tIns="45720" rIns="91440" bIns="45720" rtlCol="0" anchor="t">
            <a:normAutofit/>
          </a:bodyPr>
          <a:lstStyle/>
          <a:p>
            <a:r>
              <a:rPr lang="en-GB" dirty="0">
                <a:latin typeface="Söhne"/>
              </a:rPr>
              <a:t>The Food Bank's work in Vila Nova de Gaia is extremely important for the city and its inhabitants, as hunger is still a reality for many people. </a:t>
            </a:r>
            <a:endParaRPr lang="pt-BR" dirty="0"/>
          </a:p>
          <a:p>
            <a:r>
              <a:rPr lang="en-GB" dirty="0">
                <a:latin typeface="Söhne"/>
              </a:rPr>
              <a:t>In addition to helping with the food issue, the Food Bank also contributes to reducing food waste, as many foods that would be discarded are collected and distributed.</a:t>
            </a:r>
            <a:endParaRPr lang="en-GB" dirty="0"/>
          </a:p>
        </p:txBody>
      </p:sp>
      <p:sp>
        <p:nvSpPr>
          <p:cNvPr id="4" name="Oval 3">
            <a:extLst>
              <a:ext uri="{FF2B5EF4-FFF2-40B4-BE49-F238E27FC236}">
                <a16:creationId xmlns:a16="http://schemas.microsoft.com/office/drawing/2014/main" id="{97687785-4D40-2A54-7970-261929E43B91}"/>
              </a:ext>
            </a:extLst>
          </p:cNvPr>
          <p:cNvSpPr/>
          <p:nvPr/>
        </p:nvSpPr>
        <p:spPr>
          <a:xfrm>
            <a:off x="290947" y="1524001"/>
            <a:ext cx="3241964" cy="3148528"/>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tângulo 4">
            <a:extLst>
              <a:ext uri="{FF2B5EF4-FFF2-40B4-BE49-F238E27FC236}">
                <a16:creationId xmlns:a16="http://schemas.microsoft.com/office/drawing/2014/main" id="{30F0F00F-12CE-4214-9CB7-F66EA53C1BF0}"/>
              </a:ext>
            </a:extLst>
          </p:cNvPr>
          <p:cNvSpPr/>
          <p:nvPr/>
        </p:nvSpPr>
        <p:spPr>
          <a:xfrm>
            <a:off x="0" y="0"/>
            <a:ext cx="39756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6" name="Imagem 5">
            <a:extLst>
              <a:ext uri="{FF2B5EF4-FFF2-40B4-BE49-F238E27FC236}">
                <a16:creationId xmlns:a16="http://schemas.microsoft.com/office/drawing/2014/main" id="{4C81C919-4B78-48A8-ABC1-6D974395E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16" y="995717"/>
            <a:ext cx="2945015" cy="2945015"/>
          </a:xfrm>
          <a:prstGeom prst="rect">
            <a:avLst/>
          </a:prstGeom>
        </p:spPr>
      </p:pic>
    </p:spTree>
    <p:extLst>
      <p:ext uri="{BB962C8B-B14F-4D97-AF65-F5344CB8AC3E}">
        <p14:creationId xmlns:p14="http://schemas.microsoft.com/office/powerpoint/2010/main" val="928811411"/>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3DD57B-9B06-D5C1-5288-609E89EBED9A}"/>
              </a:ext>
            </a:extLst>
          </p:cNvPr>
          <p:cNvSpPr>
            <a:spLocks noGrp="1"/>
          </p:cNvSpPr>
          <p:nvPr>
            <p:ph idx="1"/>
          </p:nvPr>
        </p:nvSpPr>
        <p:spPr>
          <a:xfrm>
            <a:off x="4497168" y="995717"/>
            <a:ext cx="7173316" cy="5027395"/>
          </a:xfrm>
        </p:spPr>
        <p:txBody>
          <a:bodyPr vert="horz" lIns="91440" tIns="45720" rIns="91440" bIns="45720" rtlCol="0" anchor="t">
            <a:normAutofit lnSpcReduction="10000"/>
          </a:bodyPr>
          <a:lstStyle/>
          <a:p>
            <a:r>
              <a:rPr lang="en-GB" dirty="0">
                <a:latin typeface="Söhne"/>
              </a:rPr>
              <a:t>To maintain its activities, the Food Bank relies on the collaboration of volunteers, donors, and partners, who contribute financially or with food and time donations. </a:t>
            </a:r>
            <a:endParaRPr lang="en-US" dirty="0">
              <a:latin typeface="Calibri" panose="020F0502020204030204"/>
              <a:cs typeface="Calibri" panose="020F0502020204030204"/>
            </a:endParaRPr>
          </a:p>
          <a:p>
            <a:r>
              <a:rPr lang="en-GB" dirty="0">
                <a:latin typeface="Söhne"/>
              </a:rPr>
              <a:t>If you wish to help, you can contact the organization through its official website, or even visit one of the partner supermarkets and make your donation. </a:t>
            </a:r>
            <a:endParaRPr lang="en-US" dirty="0">
              <a:latin typeface="Calibri" panose="020F0502020204030204"/>
              <a:cs typeface="Calibri"/>
            </a:endParaRPr>
          </a:p>
          <a:p>
            <a:r>
              <a:rPr lang="en-GB" dirty="0">
                <a:latin typeface="Söhne"/>
              </a:rPr>
              <a:t>In summary, the Food Bank in Vila Nova de Gaia is an institution that plays a fundamental role in the fight against hunger and food waste, and it relies on the support of the community to continue its important mission.</a:t>
            </a:r>
            <a:endParaRPr lang="en-US" dirty="0">
              <a:cs typeface="Calibri"/>
            </a:endParaRPr>
          </a:p>
        </p:txBody>
      </p:sp>
      <p:sp>
        <p:nvSpPr>
          <p:cNvPr id="4" name="Oval 3">
            <a:extLst>
              <a:ext uri="{FF2B5EF4-FFF2-40B4-BE49-F238E27FC236}">
                <a16:creationId xmlns:a16="http://schemas.microsoft.com/office/drawing/2014/main" id="{97687785-4D40-2A54-7970-261929E43B91}"/>
              </a:ext>
            </a:extLst>
          </p:cNvPr>
          <p:cNvSpPr/>
          <p:nvPr/>
        </p:nvSpPr>
        <p:spPr>
          <a:xfrm>
            <a:off x="290947" y="1524001"/>
            <a:ext cx="3241964" cy="3148528"/>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tângulo 4">
            <a:extLst>
              <a:ext uri="{FF2B5EF4-FFF2-40B4-BE49-F238E27FC236}">
                <a16:creationId xmlns:a16="http://schemas.microsoft.com/office/drawing/2014/main" id="{B1BE02B3-3EFC-4DDB-A458-6D018E84E6B1}"/>
              </a:ext>
            </a:extLst>
          </p:cNvPr>
          <p:cNvSpPr/>
          <p:nvPr/>
        </p:nvSpPr>
        <p:spPr>
          <a:xfrm>
            <a:off x="0" y="0"/>
            <a:ext cx="39756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6" name="Imagem 5">
            <a:extLst>
              <a:ext uri="{FF2B5EF4-FFF2-40B4-BE49-F238E27FC236}">
                <a16:creationId xmlns:a16="http://schemas.microsoft.com/office/drawing/2014/main" id="{8978E013-E6F0-4FA7-9908-B9FDBB05E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16" y="995717"/>
            <a:ext cx="2945015" cy="2945015"/>
          </a:xfrm>
          <a:prstGeom prst="rect">
            <a:avLst/>
          </a:prstGeom>
        </p:spPr>
      </p:pic>
    </p:spTree>
    <p:extLst>
      <p:ext uri="{BB962C8B-B14F-4D97-AF65-F5344CB8AC3E}">
        <p14:creationId xmlns:p14="http://schemas.microsoft.com/office/powerpoint/2010/main" val="2679226636"/>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7B29D-F911-FB6B-53C2-AA6FF59C1465}"/>
              </a:ext>
            </a:extLst>
          </p:cNvPr>
          <p:cNvSpPr>
            <a:spLocks noGrp="1"/>
          </p:cNvSpPr>
          <p:nvPr>
            <p:ph idx="1"/>
          </p:nvPr>
        </p:nvSpPr>
        <p:spPr>
          <a:xfrm>
            <a:off x="4497168" y="1815152"/>
            <a:ext cx="6856632" cy="3982146"/>
          </a:xfrm>
        </p:spPr>
        <p:txBody>
          <a:bodyPr vert="horz" lIns="91440" tIns="45720" rIns="91440" bIns="45720" rtlCol="0" anchor="t">
            <a:normAutofit/>
          </a:bodyPr>
          <a:lstStyle/>
          <a:p>
            <a:pPr algn="just"/>
            <a:r>
              <a:rPr lang="en-US" dirty="0"/>
              <a:t>On the first weekend of May, a group of students from the "</a:t>
            </a:r>
            <a:r>
              <a:rPr lang="en-US" i="1" dirty="0"/>
              <a:t>Citizen Me</a:t>
            </a:r>
            <a:r>
              <a:rPr lang="en-US" dirty="0"/>
              <a:t>“ project went to “Pingo Doce” and they persuaded people to donate food to “Banco </a:t>
            </a:r>
            <a:r>
              <a:rPr lang="en-US" dirty="0" err="1"/>
              <a:t>alimentar</a:t>
            </a:r>
            <a:r>
              <a:rPr lang="en-US" dirty="0"/>
              <a:t> contra a </a:t>
            </a:r>
            <a:r>
              <a:rPr lang="en-US" dirty="0" err="1"/>
              <a:t>fome</a:t>
            </a:r>
            <a:r>
              <a:rPr lang="en-US" dirty="0"/>
              <a:t>”. We were really happy because we were able to collect food for the needed but also for our participation in "Citizen Me" project!</a:t>
            </a:r>
            <a:endParaRPr lang="en-US" dirty="0">
              <a:cs typeface="Calibri"/>
            </a:endParaRPr>
          </a:p>
        </p:txBody>
      </p:sp>
      <p:sp>
        <p:nvSpPr>
          <p:cNvPr id="8" name="Retângulo 7">
            <a:extLst>
              <a:ext uri="{FF2B5EF4-FFF2-40B4-BE49-F238E27FC236}">
                <a16:creationId xmlns:a16="http://schemas.microsoft.com/office/drawing/2014/main" id="{448455AD-1C15-4770-8E35-9EA57CE011B9}"/>
              </a:ext>
            </a:extLst>
          </p:cNvPr>
          <p:cNvSpPr/>
          <p:nvPr/>
        </p:nvSpPr>
        <p:spPr>
          <a:xfrm>
            <a:off x="0" y="0"/>
            <a:ext cx="39756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a16="http://schemas.microsoft.com/office/drawing/2014/main" id="{8D95B34D-C953-4EA8-972D-C9EBC8FDC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516" y="995717"/>
            <a:ext cx="2945015" cy="2945015"/>
          </a:xfrm>
          <a:prstGeom prst="rect">
            <a:avLst/>
          </a:prstGeom>
        </p:spPr>
      </p:pic>
      <p:sp>
        <p:nvSpPr>
          <p:cNvPr id="10" name="Title 1">
            <a:extLst>
              <a:ext uri="{FF2B5EF4-FFF2-40B4-BE49-F238E27FC236}">
                <a16:creationId xmlns:a16="http://schemas.microsoft.com/office/drawing/2014/main" id="{266F8A28-12EB-4228-A44F-E494B8DC90C5}"/>
              </a:ext>
            </a:extLst>
          </p:cNvPr>
          <p:cNvSpPr txBox="1">
            <a:spLocks/>
          </p:cNvSpPr>
          <p:nvPr/>
        </p:nvSpPr>
        <p:spPr>
          <a:xfrm>
            <a:off x="4626988" y="981500"/>
            <a:ext cx="7178723" cy="6862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5">
                    <a:lumMod val="50000"/>
                  </a:schemeClr>
                </a:solidFill>
              </a:rPr>
              <a:t>Volunteering at a Supermarket</a:t>
            </a:r>
            <a:endParaRPr lang="en-US" sz="4000" b="1" dirty="0">
              <a:solidFill>
                <a:schemeClr val="accent5">
                  <a:lumMod val="50000"/>
                </a:schemeClr>
              </a:solidFill>
            </a:endParaRPr>
          </a:p>
        </p:txBody>
      </p:sp>
    </p:spTree>
    <p:extLst>
      <p:ext uri="{BB962C8B-B14F-4D97-AF65-F5344CB8AC3E}">
        <p14:creationId xmlns:p14="http://schemas.microsoft.com/office/powerpoint/2010/main" val="2221625696"/>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85E3-C0DA-CA85-1AB2-6CF8348353BC}"/>
              </a:ext>
            </a:extLst>
          </p:cNvPr>
          <p:cNvSpPr>
            <a:spLocks noGrp="1"/>
          </p:cNvSpPr>
          <p:nvPr>
            <p:ph type="title"/>
          </p:nvPr>
        </p:nvSpPr>
        <p:spPr>
          <a:xfrm>
            <a:off x="4626988" y="981500"/>
            <a:ext cx="7178723" cy="686211"/>
          </a:xfrm>
        </p:spPr>
        <p:txBody>
          <a:bodyPr>
            <a:normAutofit/>
          </a:bodyPr>
          <a:lstStyle/>
          <a:p>
            <a:r>
              <a:rPr lang="en-US" sz="4000" b="1" dirty="0">
                <a:solidFill>
                  <a:schemeClr val="accent5">
                    <a:lumMod val="50000"/>
                  </a:schemeClr>
                </a:solidFill>
              </a:rPr>
              <a:t>Volunteering at a Supermarket</a:t>
            </a:r>
          </a:p>
        </p:txBody>
      </p:sp>
      <p:sp>
        <p:nvSpPr>
          <p:cNvPr id="8" name="Retângulo 7">
            <a:extLst>
              <a:ext uri="{FF2B5EF4-FFF2-40B4-BE49-F238E27FC236}">
                <a16:creationId xmlns:a16="http://schemas.microsoft.com/office/drawing/2014/main" id="{448455AD-1C15-4770-8E35-9EA57CE011B9}"/>
              </a:ext>
            </a:extLst>
          </p:cNvPr>
          <p:cNvSpPr/>
          <p:nvPr/>
        </p:nvSpPr>
        <p:spPr>
          <a:xfrm>
            <a:off x="0" y="0"/>
            <a:ext cx="39756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a16="http://schemas.microsoft.com/office/drawing/2014/main" id="{8D95B34D-C953-4EA8-972D-C9EBC8FDC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16" y="995717"/>
            <a:ext cx="2945015" cy="2945015"/>
          </a:xfrm>
          <a:prstGeom prst="rect">
            <a:avLst/>
          </a:prstGeom>
        </p:spPr>
      </p:pic>
      <p:pic>
        <p:nvPicPr>
          <p:cNvPr id="10" name="Sequence 02">
            <a:hlinkClick r:id="" action="ppaction://media"/>
            <a:extLst>
              <a:ext uri="{FF2B5EF4-FFF2-40B4-BE49-F238E27FC236}">
                <a16:creationId xmlns:a16="http://schemas.microsoft.com/office/drawing/2014/main" id="{75560BB0-0362-4874-9D25-FA40DDC0A4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26987" y="1790737"/>
            <a:ext cx="6958273" cy="3914028"/>
          </a:xfrm>
          <a:prstGeom prst="rect">
            <a:avLst/>
          </a:prstGeom>
        </p:spPr>
      </p:pic>
    </p:spTree>
    <p:extLst>
      <p:ext uri="{BB962C8B-B14F-4D97-AF65-F5344CB8AC3E}">
        <p14:creationId xmlns:p14="http://schemas.microsoft.com/office/powerpoint/2010/main" val="3210477218"/>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853" y="1723644"/>
            <a:ext cx="10058400" cy="2873096"/>
          </a:xfrm>
          <a:prstGeom prst="rect">
            <a:avLst/>
          </a:prstGeom>
        </p:spPr>
      </p:pic>
    </p:spTree>
    <p:extLst>
      <p:ext uri="{BB962C8B-B14F-4D97-AF65-F5344CB8AC3E}">
        <p14:creationId xmlns:p14="http://schemas.microsoft.com/office/powerpoint/2010/main" val="391662638"/>
      </p:ext>
    </p:extLst>
  </p:cSld>
  <p:clrMapOvr>
    <a:masterClrMapping/>
  </p:clrMapOvr>
  <p:transition spd="slow" advTm="6000">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388</Words>
  <Application>Microsoft Office PowerPoint</Application>
  <PresentationFormat>Widescreen</PresentationFormat>
  <Paragraphs>13</Paragraphs>
  <Slides>8</Slides>
  <Notes>0</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8</vt:i4>
      </vt:variant>
    </vt:vector>
  </HeadingPairs>
  <TitlesOfParts>
    <vt:vector size="13" baseType="lpstr">
      <vt:lpstr>Arial</vt:lpstr>
      <vt:lpstr>Calibri</vt:lpstr>
      <vt:lpstr>Calibri Light</vt:lpstr>
      <vt:lpstr>Söhne</vt:lpstr>
      <vt:lpstr>Office Theme</vt:lpstr>
      <vt:lpstr>Food Bank Against  Hunger</vt:lpstr>
      <vt:lpstr>Apresentação do PowerPoint</vt:lpstr>
      <vt:lpstr>Apresentação do PowerPoint</vt:lpstr>
      <vt:lpstr>Apresentação do PowerPoint</vt:lpstr>
      <vt:lpstr>Apresentação do PowerPoint</vt:lpstr>
      <vt:lpstr>Apresentação do PowerPoint</vt:lpstr>
      <vt:lpstr>Volunteering at a Supermarket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Bank Against  Hunger</dc:title>
  <dc:creator>Afonso Gonçalves</dc:creator>
  <cp:lastModifiedBy>Luís Pedro</cp:lastModifiedBy>
  <cp:revision>69</cp:revision>
  <dcterms:created xsi:type="dcterms:W3CDTF">2023-04-10T19:15:31Z</dcterms:created>
  <dcterms:modified xsi:type="dcterms:W3CDTF">2023-05-11T08:13:07Z</dcterms:modified>
</cp:coreProperties>
</file>