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64" r:id="rId4"/>
    <p:sldId id="266" r:id="rId5"/>
    <p:sldId id="262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6666"/>
    <a:srgbClr val="4C6984"/>
    <a:srgbClr val="24445A"/>
    <a:srgbClr val="4859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30.10.2022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30.10.2022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30.10.2022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30.10.2022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30.10.2022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30.10.2022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30.10.2022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30.10.2022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30.10.2022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30.10.2022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30.10.2022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30.10.2022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857232"/>
            <a:ext cx="9144000" cy="1643050"/>
          </a:xfrm>
          <a:solidFill>
            <a:srgbClr val="800000"/>
          </a:solidFill>
        </p:spPr>
        <p:txBody>
          <a:bodyPr>
            <a:normAutofit/>
          </a:bodyPr>
          <a:lstStyle/>
          <a:p>
            <a:pPr algn="ctr"/>
            <a:r>
              <a:rPr lang="tr-TR" dirty="0" smtClean="0">
                <a:latin typeface="Bahnschrift Condensed" pitchFamily="34" charset="0"/>
              </a:rPr>
              <a:t>SEPTEMBER 15 DEMOCRACY DAY</a:t>
            </a:r>
            <a:endParaRPr lang="tr-TR" dirty="0">
              <a:latin typeface="Bahnschrift Condensed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8707438" y="639554"/>
            <a:ext cx="228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44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endParaRPr lang="tr-TR" dirty="0"/>
          </a:p>
        </p:txBody>
      </p:sp>
      <p:pic>
        <p:nvPicPr>
          <p:cNvPr id="6" name="5 Resim" descr="democrac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571744"/>
            <a:ext cx="5900751" cy="356592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588"/>
          </a:xfrm>
          <a:solidFill>
            <a:srgbClr val="800000"/>
          </a:solidFill>
        </p:spPr>
        <p:txBody>
          <a:bodyPr/>
          <a:lstStyle/>
          <a:p>
            <a:r>
              <a:rPr lang="tr-TR" dirty="0" err="1" smtClean="0">
                <a:latin typeface="Bodoni MT Poster Compressed" pitchFamily="18" charset="-94"/>
              </a:rPr>
              <a:t>What</a:t>
            </a:r>
            <a:r>
              <a:rPr lang="tr-TR" dirty="0" smtClean="0">
                <a:latin typeface="Bodoni MT Poster Compressed" pitchFamily="18" charset="-94"/>
              </a:rPr>
              <a:t> is </a:t>
            </a:r>
            <a:r>
              <a:rPr lang="tr-TR" dirty="0" err="1" smtClean="0">
                <a:latin typeface="Bodoni MT Poster Compressed" pitchFamily="18" charset="-94"/>
              </a:rPr>
              <a:t>democracy</a:t>
            </a:r>
            <a:r>
              <a:rPr lang="tr-TR" dirty="0" smtClean="0">
                <a:latin typeface="Bodoni MT Poster Compressed" pitchFamily="18" charset="-94"/>
              </a:rPr>
              <a:t> </a:t>
            </a:r>
            <a:r>
              <a:rPr lang="tr-TR" dirty="0" err="1" smtClean="0">
                <a:latin typeface="Bodoni MT Poster Compressed" pitchFamily="18" charset="-94"/>
              </a:rPr>
              <a:t>day</a:t>
            </a:r>
            <a:r>
              <a:rPr lang="tr-TR" dirty="0" smtClean="0">
                <a:latin typeface="Bodoni MT Poster Compressed" pitchFamily="18" charset="-94"/>
              </a:rPr>
              <a:t> ?</a:t>
            </a:r>
            <a:endParaRPr lang="tr-TR" dirty="0"/>
          </a:p>
        </p:txBody>
      </p:sp>
      <p:sp>
        <p:nvSpPr>
          <p:cNvPr id="5" name="4 Oval Belirtme Çizgisi"/>
          <p:cNvSpPr/>
          <p:nvPr/>
        </p:nvSpPr>
        <p:spPr>
          <a:xfrm>
            <a:off x="3000364" y="2143116"/>
            <a:ext cx="5500726" cy="4143404"/>
          </a:xfrm>
          <a:prstGeom prst="wedgeEllipseCallout">
            <a:avLst>
              <a:gd name="adj1" fmla="val -55614"/>
              <a:gd name="adj2" fmla="val -2961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3500430" y="2643182"/>
            <a:ext cx="4686304" cy="3097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192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member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general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assembly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idea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insentive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efforts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should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made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toestablish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democracy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respect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human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fundamental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freedoms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countries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world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decided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September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 as “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Democracy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since 2008.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8 İçerik Yer Tutucusu" descr="avatar 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1792236" cy="4525963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  <a:solidFill>
            <a:srgbClr val="800000"/>
          </a:solidFill>
        </p:spPr>
        <p:txBody>
          <a:bodyPr/>
          <a:lstStyle/>
          <a:p>
            <a:r>
              <a:rPr lang="tr-TR" dirty="0" smtClean="0"/>
              <a:t> </a:t>
            </a:r>
            <a:r>
              <a:rPr lang="tr-TR" dirty="0" err="1" smtClean="0">
                <a:latin typeface="Bodoni MT Poster Compressed" pitchFamily="18" charset="-94"/>
              </a:rPr>
              <a:t>What</a:t>
            </a:r>
            <a:r>
              <a:rPr lang="tr-TR" dirty="0" smtClean="0">
                <a:latin typeface="Bodoni MT Poster Compressed" pitchFamily="18" charset="-94"/>
              </a:rPr>
              <a:t> is </a:t>
            </a:r>
            <a:r>
              <a:rPr lang="tr-TR" dirty="0" err="1" smtClean="0">
                <a:latin typeface="Bodoni MT Poster Compressed" pitchFamily="18" charset="-94"/>
              </a:rPr>
              <a:t>democracy</a:t>
            </a:r>
            <a:r>
              <a:rPr lang="tr-TR" dirty="0" smtClean="0">
                <a:latin typeface="Bodoni MT Poster Compressed" pitchFamily="18" charset="-94"/>
              </a:rPr>
              <a:t>?</a:t>
            </a:r>
            <a:endParaRPr lang="tr-TR" dirty="0"/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3214678" y="1600200"/>
            <a:ext cx="547212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Democracy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kind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form of 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government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which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people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in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world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equal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shape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policy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Although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it is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generally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considered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a form of 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government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many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institutions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organizations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also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managed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democracy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6 İçerik Yer Tutucusu" descr="avatar 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71612"/>
            <a:ext cx="2163291" cy="4525963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  <a:solidFill>
            <a:srgbClr val="800000"/>
          </a:solidFill>
        </p:spPr>
        <p:txBody>
          <a:bodyPr>
            <a:normAutofit/>
          </a:bodyPr>
          <a:lstStyle/>
          <a:p>
            <a:pPr algn="ctr"/>
            <a:r>
              <a:rPr lang="tr-TR" dirty="0" err="1" smtClean="0">
                <a:latin typeface="Bodoni MT Poster Compressed" pitchFamily="18" charset="-94"/>
              </a:rPr>
              <a:t>Where</a:t>
            </a:r>
            <a:r>
              <a:rPr lang="tr-TR" dirty="0" smtClean="0">
                <a:latin typeface="Bodoni MT Poster Compressed" pitchFamily="18" charset="-94"/>
              </a:rPr>
              <a:t> </a:t>
            </a:r>
            <a:r>
              <a:rPr lang="tr-TR" dirty="0" err="1" smtClean="0">
                <a:latin typeface="Bodoni MT Poster Compressed" pitchFamily="18" charset="-94"/>
              </a:rPr>
              <a:t>and</a:t>
            </a:r>
            <a:r>
              <a:rPr lang="tr-TR" dirty="0" smtClean="0">
                <a:latin typeface="Bodoni MT Poster Compressed" pitchFamily="18" charset="-94"/>
              </a:rPr>
              <a:t> </a:t>
            </a:r>
            <a:r>
              <a:rPr lang="tr-TR" dirty="0" err="1" smtClean="0">
                <a:latin typeface="Bodoni MT Poster Compressed" pitchFamily="18" charset="-94"/>
              </a:rPr>
              <a:t>how</a:t>
            </a:r>
            <a:r>
              <a:rPr lang="tr-TR" dirty="0" smtClean="0">
                <a:latin typeface="Bodoni MT Poster Compressed" pitchFamily="18" charset="-94"/>
              </a:rPr>
              <a:t> </a:t>
            </a:r>
            <a:r>
              <a:rPr lang="tr-TR" dirty="0" err="1" smtClean="0">
                <a:latin typeface="Bodoni MT Poster Compressed" pitchFamily="18" charset="-94"/>
              </a:rPr>
              <a:t>did</a:t>
            </a:r>
            <a:r>
              <a:rPr lang="tr-TR" dirty="0" smtClean="0">
                <a:latin typeface="Bodoni MT Poster Compressed" pitchFamily="18" charset="-94"/>
              </a:rPr>
              <a:t> </a:t>
            </a:r>
            <a:r>
              <a:rPr lang="tr-TR" dirty="0" err="1" smtClean="0">
                <a:latin typeface="Bodoni MT Poster Compressed" pitchFamily="18" charset="-94"/>
              </a:rPr>
              <a:t>democracy</a:t>
            </a:r>
            <a:r>
              <a:rPr lang="tr-TR" dirty="0" smtClean="0">
                <a:latin typeface="Bodoni MT Poster Compressed" pitchFamily="18" charset="-94"/>
              </a:rPr>
              <a:t> </a:t>
            </a:r>
            <a:r>
              <a:rPr lang="tr-TR" dirty="0" err="1" smtClean="0">
                <a:latin typeface="Bodoni MT Poster Compressed" pitchFamily="18" charset="-94"/>
              </a:rPr>
              <a:t>come</a:t>
            </a:r>
            <a:r>
              <a:rPr lang="tr-TR" dirty="0" smtClean="0">
                <a:latin typeface="Bodoni MT Poster Compressed" pitchFamily="18" charset="-94"/>
              </a:rPr>
              <a:t> </a:t>
            </a:r>
            <a:r>
              <a:rPr lang="tr-TR" dirty="0" err="1" smtClean="0">
                <a:latin typeface="Bodoni MT Poster Compressed" pitchFamily="18" charset="-94"/>
              </a:rPr>
              <a:t>about</a:t>
            </a:r>
            <a:r>
              <a:rPr lang="tr-TR" dirty="0" smtClean="0">
                <a:latin typeface="Bodoni MT Poster Compressed" pitchFamily="18" charset="-94"/>
              </a:rPr>
              <a:t>?</a:t>
            </a:r>
            <a:endParaRPr lang="tr-TR" dirty="0">
              <a:latin typeface="Bodoni MT Poster Compressed" pitchFamily="18" charset="-94"/>
            </a:endParaRP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2714612" y="1600200"/>
            <a:ext cx="5972188" cy="4686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 homeland was criticized by the philosophers Aristotle and Plato in Ancient Greece and was characterized by derogatory attitudes.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Howewer, democracy has become the most widely used state management system today by Decoupling from other forms of government.</a:t>
            </a: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7 İçerik Yer Tutucusu" descr="avatar 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85926"/>
            <a:ext cx="1572853" cy="452596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800000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tr-TR" sz="1800" dirty="0" smtClean="0"/>
              <a:t/>
            </a:r>
            <a:br>
              <a:rPr lang="tr-TR" sz="1800" dirty="0" smtClean="0"/>
            </a:br>
            <a:r>
              <a:rPr lang="tr-TR" sz="1800" dirty="0" smtClean="0"/>
              <a:t> </a:t>
            </a:r>
            <a:r>
              <a:rPr lang="tr-TR" sz="4800" dirty="0" err="1" smtClean="0">
                <a:latin typeface="Bodoni MT Poster Compressed" pitchFamily="18" charset="-94"/>
              </a:rPr>
              <a:t>Words</a:t>
            </a:r>
            <a:r>
              <a:rPr lang="tr-TR" sz="4800" dirty="0" smtClean="0">
                <a:latin typeface="Bodoni MT Poster Compressed" pitchFamily="18" charset="-94"/>
              </a:rPr>
              <a:t> </a:t>
            </a:r>
            <a:r>
              <a:rPr lang="tr-TR" sz="4800" dirty="0" err="1" smtClean="0">
                <a:latin typeface="Bodoni MT Poster Compressed" pitchFamily="18" charset="-94"/>
              </a:rPr>
              <a:t>spoken</a:t>
            </a:r>
            <a:r>
              <a:rPr lang="tr-TR" sz="4800" dirty="0" smtClean="0">
                <a:latin typeface="Bodoni MT Poster Compressed" pitchFamily="18" charset="-94"/>
              </a:rPr>
              <a:t> </a:t>
            </a:r>
            <a:r>
              <a:rPr lang="tr-TR" sz="4800" dirty="0" err="1" smtClean="0">
                <a:latin typeface="Bodoni MT Poster Compressed" pitchFamily="18" charset="-94"/>
              </a:rPr>
              <a:t>about</a:t>
            </a:r>
            <a:r>
              <a:rPr lang="tr-TR" sz="4800" dirty="0" smtClean="0">
                <a:latin typeface="Bodoni MT Poster Compressed" pitchFamily="18" charset="-94"/>
              </a:rPr>
              <a:t> </a:t>
            </a:r>
            <a:r>
              <a:rPr lang="tr-TR" sz="4800" dirty="0" err="1" smtClean="0">
                <a:latin typeface="Bodoni MT Poster Compressed" pitchFamily="18" charset="-94"/>
              </a:rPr>
              <a:t>democracy</a:t>
            </a:r>
            <a:endParaRPr lang="tr-TR" sz="4800" dirty="0">
              <a:latin typeface="Bodoni MT Poster Compressed" pitchFamily="18" charset="-94"/>
            </a:endParaRPr>
          </a:p>
        </p:txBody>
      </p:sp>
      <p:sp>
        <p:nvSpPr>
          <p:cNvPr id="5" name="4 Bulut Belirtme Çizgisi"/>
          <p:cNvSpPr/>
          <p:nvPr/>
        </p:nvSpPr>
        <p:spPr>
          <a:xfrm>
            <a:off x="2786050" y="1214422"/>
            <a:ext cx="4643470" cy="2428892"/>
          </a:xfrm>
          <a:prstGeom prst="cloudCallout">
            <a:avLst>
              <a:gd name="adj1" fmla="val -68163"/>
              <a:gd name="adj2" fmla="val 3737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chemeClr val="tx1"/>
                </a:solidFill>
              </a:rPr>
              <a:t>“</a:t>
            </a:r>
            <a:r>
              <a:rPr lang="tr-TR" dirty="0" err="1" smtClean="0">
                <a:solidFill>
                  <a:schemeClr val="tx1"/>
                </a:solidFill>
              </a:rPr>
              <a:t>Democracy</a:t>
            </a:r>
            <a:r>
              <a:rPr lang="tr-TR" dirty="0" smtClean="0">
                <a:solidFill>
                  <a:schemeClr val="tx1"/>
                </a:solidFill>
              </a:rPr>
              <a:t> is </a:t>
            </a:r>
            <a:r>
              <a:rPr lang="tr-TR" dirty="0" err="1" smtClean="0">
                <a:solidFill>
                  <a:schemeClr val="tx1"/>
                </a:solidFill>
              </a:rPr>
              <a:t>essentially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individual</a:t>
            </a:r>
            <a:r>
              <a:rPr lang="tr-TR" dirty="0" smtClean="0">
                <a:solidFill>
                  <a:schemeClr val="tx1"/>
                </a:solidFill>
              </a:rPr>
              <a:t>, </a:t>
            </a:r>
            <a:r>
              <a:rPr lang="tr-TR" dirty="0" err="1" smtClean="0">
                <a:solidFill>
                  <a:schemeClr val="tx1"/>
                </a:solidFill>
              </a:rPr>
              <a:t>this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quality</a:t>
            </a:r>
            <a:r>
              <a:rPr lang="tr-TR" dirty="0" smtClean="0">
                <a:solidFill>
                  <a:schemeClr val="tx1"/>
                </a:solidFill>
              </a:rPr>
              <a:t> is </a:t>
            </a:r>
            <a:r>
              <a:rPr lang="tr-TR" dirty="0" err="1" smtClean="0">
                <a:solidFill>
                  <a:schemeClr val="tx1"/>
                </a:solidFill>
              </a:rPr>
              <a:t>the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citizen’s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participation</a:t>
            </a:r>
            <a:r>
              <a:rPr lang="tr-TR" dirty="0" smtClean="0">
                <a:solidFill>
                  <a:schemeClr val="tx1"/>
                </a:solidFill>
              </a:rPr>
              <a:t> in </a:t>
            </a:r>
            <a:r>
              <a:rPr lang="tr-TR" dirty="0" err="1" smtClean="0">
                <a:solidFill>
                  <a:schemeClr val="tx1"/>
                </a:solidFill>
              </a:rPr>
              <a:t>sovereignty</a:t>
            </a:r>
            <a:r>
              <a:rPr lang="tr-TR" dirty="0" smtClean="0">
                <a:solidFill>
                  <a:schemeClr val="tx1"/>
                </a:solidFill>
              </a:rPr>
              <a:t> as a </a:t>
            </a:r>
            <a:r>
              <a:rPr lang="tr-TR" dirty="0" err="1" smtClean="0">
                <a:solidFill>
                  <a:schemeClr val="tx1"/>
                </a:solidFill>
              </a:rPr>
              <a:t>human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being</a:t>
            </a:r>
            <a:r>
              <a:rPr lang="tr-TR" dirty="0" smtClean="0">
                <a:solidFill>
                  <a:schemeClr val="tx1"/>
                </a:solidFill>
              </a:rPr>
              <a:t>.”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             Mustafa Kemal Atatürk</a:t>
            </a:r>
          </a:p>
        </p:txBody>
      </p:sp>
      <p:sp>
        <p:nvSpPr>
          <p:cNvPr id="7" name="6 Bulut Belirtme Çizgisi"/>
          <p:cNvSpPr/>
          <p:nvPr/>
        </p:nvSpPr>
        <p:spPr>
          <a:xfrm>
            <a:off x="2214546" y="4214794"/>
            <a:ext cx="4714908" cy="2643206"/>
          </a:xfrm>
          <a:prstGeom prst="cloudCallout">
            <a:avLst>
              <a:gd name="adj1" fmla="val 56742"/>
              <a:gd name="adj2" fmla="val -439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chemeClr val="tx1"/>
                </a:solidFill>
              </a:rPr>
              <a:t>“</a:t>
            </a:r>
            <a:r>
              <a:rPr lang="tr-TR" dirty="0" err="1" smtClean="0">
                <a:solidFill>
                  <a:schemeClr val="tx1"/>
                </a:solidFill>
              </a:rPr>
              <a:t>All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diseases</a:t>
            </a:r>
            <a:r>
              <a:rPr lang="tr-TR" dirty="0" smtClean="0">
                <a:solidFill>
                  <a:schemeClr val="tx1"/>
                </a:solidFill>
              </a:rPr>
              <a:t> of </a:t>
            </a:r>
            <a:r>
              <a:rPr lang="tr-TR" dirty="0" err="1" smtClean="0">
                <a:solidFill>
                  <a:schemeClr val="tx1"/>
                </a:solidFill>
              </a:rPr>
              <a:t>democracy</a:t>
            </a:r>
            <a:r>
              <a:rPr lang="tr-TR" dirty="0" smtClean="0">
                <a:solidFill>
                  <a:schemeClr val="tx1"/>
                </a:solidFill>
              </a:rPr>
              <a:t> can be </a:t>
            </a:r>
            <a:r>
              <a:rPr lang="tr-TR" dirty="0" err="1" smtClean="0">
                <a:solidFill>
                  <a:schemeClr val="tx1"/>
                </a:solidFill>
              </a:rPr>
              <a:t>cured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with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more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democracy</a:t>
            </a:r>
            <a:r>
              <a:rPr lang="tr-TR" dirty="0" smtClean="0">
                <a:solidFill>
                  <a:schemeClr val="tx1"/>
                </a:solidFill>
              </a:rPr>
              <a:t>.”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                            </a:t>
            </a:r>
            <a:r>
              <a:rPr lang="tr-TR" dirty="0" err="1" smtClean="0">
                <a:solidFill>
                  <a:schemeClr val="tx1"/>
                </a:solidFill>
              </a:rPr>
              <a:t>Alfred</a:t>
            </a:r>
            <a:r>
              <a:rPr lang="tr-TR" dirty="0" smtClean="0">
                <a:solidFill>
                  <a:schemeClr val="tx1"/>
                </a:solidFill>
              </a:rPr>
              <a:t> E.</a:t>
            </a:r>
            <a:r>
              <a:rPr lang="tr-TR" dirty="0" err="1" smtClean="0">
                <a:solidFill>
                  <a:schemeClr val="tx1"/>
                </a:solidFill>
              </a:rPr>
              <a:t>Smith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9" name="8 İçerik Yer Tutucusu" descr="avatar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928670"/>
            <a:ext cx="1525605" cy="4525963"/>
          </a:xfrm>
        </p:spPr>
      </p:pic>
      <p:pic>
        <p:nvPicPr>
          <p:cNvPr id="10" name="9 Resim" descr="avatar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2890" y="3071810"/>
            <a:ext cx="1791109" cy="4099878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JNSODVIU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4 Bulut Belirtme Çizgisi"/>
          <p:cNvSpPr/>
          <p:nvPr/>
        </p:nvSpPr>
        <p:spPr>
          <a:xfrm>
            <a:off x="3214678" y="357166"/>
            <a:ext cx="4500594" cy="2786082"/>
          </a:xfrm>
          <a:prstGeom prst="cloudCallout">
            <a:avLst>
              <a:gd name="adj1" fmla="val -79284"/>
              <a:gd name="adj2" fmla="val -36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tr-TR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tr-TR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tr-TR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chemeClr val="tx1"/>
                </a:solidFill>
              </a:rPr>
              <a:t>”</a:t>
            </a:r>
            <a:r>
              <a:rPr lang="tr-TR" dirty="0" err="1" smtClean="0">
                <a:solidFill>
                  <a:schemeClr val="tx1"/>
                </a:solidFill>
              </a:rPr>
              <a:t>Management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that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teaches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you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to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dominate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yourself</a:t>
            </a:r>
            <a:r>
              <a:rPr lang="tr-TR" dirty="0" smtClean="0">
                <a:solidFill>
                  <a:schemeClr val="tx1"/>
                </a:solidFill>
              </a:rPr>
              <a:t> is </a:t>
            </a:r>
            <a:r>
              <a:rPr lang="tr-TR" dirty="0" err="1" smtClean="0">
                <a:solidFill>
                  <a:schemeClr val="tx1"/>
                </a:solidFill>
              </a:rPr>
              <a:t>the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best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management</a:t>
            </a:r>
            <a:r>
              <a:rPr lang="tr-TR" dirty="0" smtClean="0">
                <a:solidFill>
                  <a:schemeClr val="tx1"/>
                </a:solidFill>
              </a:rPr>
              <a:t>.”</a:t>
            </a:r>
          </a:p>
          <a:p>
            <a:pPr>
              <a:buNone/>
            </a:pPr>
            <a:r>
              <a:rPr lang="tr-TR" dirty="0" smtClean="0">
                <a:solidFill>
                  <a:schemeClr val="tx1"/>
                </a:solidFill>
              </a:rPr>
              <a:t>                                Goethe</a:t>
            </a:r>
          </a:p>
          <a:p>
            <a:pPr>
              <a:buNone/>
            </a:pPr>
            <a:endParaRPr lang="tr-TR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chemeClr val="tx1"/>
                </a:solidFill>
              </a:rPr>
              <a:t>                               </a:t>
            </a:r>
          </a:p>
          <a:p>
            <a:pPr>
              <a:buNone/>
            </a:pPr>
            <a:r>
              <a:rPr lang="tr-TR" dirty="0" smtClean="0">
                <a:solidFill>
                  <a:schemeClr val="tx1"/>
                </a:solidFill>
              </a:rPr>
              <a:t>  </a:t>
            </a:r>
            <a:endParaRPr lang="tr-TR" dirty="0" smtClean="0"/>
          </a:p>
        </p:txBody>
      </p:sp>
      <p:sp>
        <p:nvSpPr>
          <p:cNvPr id="11" name="10 Bulut Belirtme Çizgisi"/>
          <p:cNvSpPr/>
          <p:nvPr/>
        </p:nvSpPr>
        <p:spPr>
          <a:xfrm>
            <a:off x="2071670" y="3786190"/>
            <a:ext cx="4357718" cy="2786082"/>
          </a:xfrm>
          <a:prstGeom prst="cloudCallout">
            <a:avLst>
              <a:gd name="adj1" fmla="val 62132"/>
              <a:gd name="adj2" fmla="val -4454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“</a:t>
            </a:r>
            <a:r>
              <a:rPr lang="tr-TR" dirty="0" err="1" smtClean="0">
                <a:solidFill>
                  <a:schemeClr val="tx1"/>
                </a:solidFill>
              </a:rPr>
              <a:t>The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true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democtaric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principle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means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that</a:t>
            </a:r>
            <a:r>
              <a:rPr lang="tr-TR" dirty="0" smtClean="0">
                <a:solidFill>
                  <a:schemeClr val="tx1"/>
                </a:solidFill>
              </a:rPr>
              <a:t> no </a:t>
            </a:r>
            <a:r>
              <a:rPr lang="tr-TR" dirty="0" err="1" smtClean="0">
                <a:solidFill>
                  <a:schemeClr val="tx1"/>
                </a:solidFill>
              </a:rPr>
              <a:t>one</a:t>
            </a:r>
            <a:r>
              <a:rPr lang="tr-TR" dirty="0" smtClean="0">
                <a:solidFill>
                  <a:schemeClr val="tx1"/>
                </a:solidFill>
              </a:rPr>
              <a:t> has </a:t>
            </a:r>
            <a:r>
              <a:rPr lang="tr-TR" dirty="0" err="1" smtClean="0">
                <a:solidFill>
                  <a:schemeClr val="tx1"/>
                </a:solidFill>
              </a:rPr>
              <a:t>power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over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people</a:t>
            </a:r>
            <a:r>
              <a:rPr lang="tr-TR" dirty="0" smtClean="0">
                <a:solidFill>
                  <a:schemeClr val="tx1"/>
                </a:solidFill>
              </a:rPr>
              <a:t>.”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                              </a:t>
            </a:r>
            <a:r>
              <a:rPr lang="tr-TR" dirty="0" err="1" smtClean="0">
                <a:solidFill>
                  <a:schemeClr val="tx1"/>
                </a:solidFill>
              </a:rPr>
              <a:t>Lord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Acton</a:t>
            </a:r>
            <a:endParaRPr lang="tr-TR" dirty="0" smtClean="0">
              <a:solidFill>
                <a:schemeClr val="tx1"/>
              </a:solidFill>
            </a:endParaRPr>
          </a:p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9" name="8 İçerik Yer Tutucusu" descr="avatar 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63469" cy="4525963"/>
          </a:xfrm>
        </p:spPr>
      </p:pic>
      <p:pic>
        <p:nvPicPr>
          <p:cNvPr id="10" name="9 Resim" descr="avatar 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4428" y="2500306"/>
            <a:ext cx="1950879" cy="4693585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ulut Belirtme Çizgisi"/>
          <p:cNvSpPr/>
          <p:nvPr/>
        </p:nvSpPr>
        <p:spPr>
          <a:xfrm>
            <a:off x="3214678" y="785794"/>
            <a:ext cx="4071966" cy="2500330"/>
          </a:xfrm>
          <a:prstGeom prst="cloudCallout">
            <a:avLst>
              <a:gd name="adj1" fmla="val -73823"/>
              <a:gd name="adj2" fmla="val -269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smtClean="0">
              <a:solidFill>
                <a:schemeClr val="tx1"/>
              </a:solidFill>
            </a:endParaRP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“</a:t>
            </a:r>
            <a:r>
              <a:rPr lang="tr-TR" dirty="0" err="1" smtClean="0">
                <a:solidFill>
                  <a:schemeClr val="tx1"/>
                </a:solidFill>
              </a:rPr>
              <a:t>The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participation</a:t>
            </a:r>
            <a:r>
              <a:rPr lang="tr-TR" dirty="0" smtClean="0">
                <a:solidFill>
                  <a:schemeClr val="tx1"/>
                </a:solidFill>
              </a:rPr>
              <a:t> of </a:t>
            </a:r>
            <a:r>
              <a:rPr lang="tr-TR" dirty="0" err="1" smtClean="0">
                <a:solidFill>
                  <a:schemeClr val="tx1"/>
                </a:solidFill>
              </a:rPr>
              <a:t>the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people</a:t>
            </a:r>
            <a:r>
              <a:rPr lang="tr-TR" dirty="0" smtClean="0">
                <a:solidFill>
                  <a:schemeClr val="tx1"/>
                </a:solidFill>
              </a:rPr>
              <a:t> in </a:t>
            </a:r>
            <a:r>
              <a:rPr lang="tr-TR" dirty="0" err="1" smtClean="0">
                <a:solidFill>
                  <a:schemeClr val="tx1"/>
                </a:solidFill>
              </a:rPr>
              <a:t>the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government</a:t>
            </a:r>
            <a:r>
              <a:rPr lang="tr-TR" dirty="0" smtClean="0">
                <a:solidFill>
                  <a:schemeClr val="tx1"/>
                </a:solidFill>
              </a:rPr>
              <a:t> of </a:t>
            </a:r>
            <a:r>
              <a:rPr lang="tr-TR" dirty="0" err="1" smtClean="0">
                <a:solidFill>
                  <a:schemeClr val="tx1"/>
                </a:solidFill>
              </a:rPr>
              <a:t>the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state</a:t>
            </a:r>
            <a:r>
              <a:rPr lang="tr-TR" dirty="0" smtClean="0">
                <a:solidFill>
                  <a:schemeClr val="tx1"/>
                </a:solidFill>
              </a:rPr>
              <a:t> is </a:t>
            </a:r>
            <a:r>
              <a:rPr lang="tr-TR" dirty="0" err="1" smtClean="0">
                <a:solidFill>
                  <a:schemeClr val="tx1"/>
                </a:solidFill>
              </a:rPr>
              <a:t>the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basis</a:t>
            </a:r>
            <a:r>
              <a:rPr lang="tr-TR" dirty="0" smtClean="0">
                <a:solidFill>
                  <a:schemeClr val="tx1"/>
                </a:solidFill>
              </a:rPr>
              <a:t> of </a:t>
            </a:r>
            <a:r>
              <a:rPr lang="tr-TR" dirty="0" err="1" smtClean="0">
                <a:solidFill>
                  <a:schemeClr val="tx1"/>
                </a:solidFill>
              </a:rPr>
              <a:t>democracy</a:t>
            </a:r>
            <a:r>
              <a:rPr lang="tr-TR" dirty="0" smtClean="0">
                <a:solidFill>
                  <a:schemeClr val="tx1"/>
                </a:solidFill>
              </a:rPr>
              <a:t>.”</a:t>
            </a:r>
          </a:p>
          <a:p>
            <a:pPr algn="ctr"/>
            <a:r>
              <a:rPr lang="tr-TR" dirty="0" err="1" smtClean="0">
                <a:solidFill>
                  <a:schemeClr val="tx1"/>
                </a:solidFill>
              </a:rPr>
              <a:t>Lyndon</a:t>
            </a:r>
            <a:r>
              <a:rPr lang="tr-TR" dirty="0" smtClean="0">
                <a:solidFill>
                  <a:schemeClr val="tx1"/>
                </a:solidFill>
              </a:rPr>
              <a:t> B. Johnson 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        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7" name="6 Bulut Belirtme Çizgisi"/>
          <p:cNvSpPr/>
          <p:nvPr/>
        </p:nvSpPr>
        <p:spPr>
          <a:xfrm>
            <a:off x="1357290" y="3357562"/>
            <a:ext cx="4643470" cy="3071834"/>
          </a:xfrm>
          <a:prstGeom prst="cloudCallout">
            <a:avLst>
              <a:gd name="adj1" fmla="val 70145"/>
              <a:gd name="adj2" fmla="val -482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smtClean="0">
              <a:solidFill>
                <a:schemeClr val="tx1"/>
              </a:solidFill>
            </a:endParaRP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“</a:t>
            </a:r>
            <a:r>
              <a:rPr lang="tr-TR" dirty="0" err="1" smtClean="0">
                <a:solidFill>
                  <a:schemeClr val="tx1"/>
                </a:solidFill>
              </a:rPr>
              <a:t>Democracy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means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respecting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ideas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amd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beliefs</a:t>
            </a:r>
            <a:r>
              <a:rPr lang="tr-TR" dirty="0" smtClean="0">
                <a:solidFill>
                  <a:schemeClr val="tx1"/>
                </a:solidFill>
              </a:rPr>
              <a:t> at </a:t>
            </a:r>
            <a:r>
              <a:rPr lang="tr-TR" dirty="0" err="1" smtClean="0">
                <a:solidFill>
                  <a:schemeClr val="tx1"/>
                </a:solidFill>
              </a:rPr>
              <a:t>the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majority</a:t>
            </a:r>
            <a:r>
              <a:rPr lang="tr-TR" dirty="0" smtClean="0">
                <a:solidFill>
                  <a:schemeClr val="tx1"/>
                </a:solidFill>
              </a:rPr>
              <a:t>, but </a:t>
            </a:r>
            <a:r>
              <a:rPr lang="tr-TR" dirty="0" err="1" smtClean="0">
                <a:solidFill>
                  <a:schemeClr val="tx1"/>
                </a:solidFill>
              </a:rPr>
              <a:t>guaranteeing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freedom</a:t>
            </a:r>
            <a:r>
              <a:rPr lang="tr-TR" dirty="0" smtClean="0">
                <a:solidFill>
                  <a:schemeClr val="tx1"/>
                </a:solidFill>
              </a:rPr>
              <a:t> of </a:t>
            </a:r>
            <a:r>
              <a:rPr lang="tr-TR" dirty="0" err="1" smtClean="0">
                <a:solidFill>
                  <a:schemeClr val="tx1"/>
                </a:solidFill>
              </a:rPr>
              <a:t>opinion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and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consiense</a:t>
            </a:r>
            <a:r>
              <a:rPr lang="tr-TR" dirty="0" smtClean="0">
                <a:solidFill>
                  <a:schemeClr val="tx1"/>
                </a:solidFill>
              </a:rPr>
              <a:t> of </a:t>
            </a:r>
            <a:r>
              <a:rPr lang="tr-TR" dirty="0" err="1" smtClean="0">
                <a:solidFill>
                  <a:schemeClr val="tx1"/>
                </a:solidFill>
              </a:rPr>
              <a:t>the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minority</a:t>
            </a:r>
            <a:r>
              <a:rPr lang="tr-TR" dirty="0" smtClean="0">
                <a:solidFill>
                  <a:schemeClr val="tx1"/>
                </a:solidFill>
              </a:rPr>
              <a:t>.”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                    Uğur Mumcu  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9" name="8 İçerik Yer Tutucusu" descr="avatar 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1925223" cy="4525963"/>
          </a:xfrm>
        </p:spPr>
      </p:pic>
      <p:pic>
        <p:nvPicPr>
          <p:cNvPr id="10" name="9 Resim" descr="avatar 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2357430"/>
            <a:ext cx="2048853" cy="450057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800000"/>
          </a:solidFill>
        </p:spPr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                          </a:t>
            </a:r>
            <a:r>
              <a:rPr lang="tr-TR" dirty="0" err="1" smtClean="0"/>
              <a:t>Prepared</a:t>
            </a:r>
            <a:r>
              <a:rPr lang="tr-TR" dirty="0" smtClean="0"/>
              <a:t>: Zeynep Ceren </a:t>
            </a:r>
            <a:r>
              <a:rPr lang="tr-TR" dirty="0" err="1" smtClean="0"/>
              <a:t>Avcu</a:t>
            </a:r>
            <a:r>
              <a:rPr lang="tr-TR" dirty="0" smtClean="0"/>
              <a:t> </a:t>
            </a:r>
          </a:p>
          <a:p>
            <a:endParaRPr lang="tr-TR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295</Words>
  <Application>Microsoft Office PowerPoint</Application>
  <PresentationFormat>Ekran Gösterisi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Ofis Teması</vt:lpstr>
      <vt:lpstr>SEPTEMBER 15 DEMOCRACY DAY</vt:lpstr>
      <vt:lpstr>What is democracy day ?</vt:lpstr>
      <vt:lpstr> What is democracy?</vt:lpstr>
      <vt:lpstr>Where and how did democracy come about?</vt:lpstr>
      <vt:lpstr>  Words spoken about democracy</vt:lpstr>
      <vt:lpstr>JNSODVIU</vt:lpstr>
      <vt:lpstr>Slayt 7</vt:lpstr>
      <vt:lpstr>Slayt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 15 DEMOCRACY DAY</dc:title>
  <dc:creator>Netsystem</dc:creator>
  <cp:lastModifiedBy>Netsystem</cp:lastModifiedBy>
  <cp:revision>53</cp:revision>
  <dcterms:created xsi:type="dcterms:W3CDTF">2022-10-27T14:49:03Z</dcterms:created>
  <dcterms:modified xsi:type="dcterms:W3CDTF">2022-10-30T15:55:34Z</dcterms:modified>
</cp:coreProperties>
</file>